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9"/>
  </p:notesMasterIdLst>
  <p:sldIdLst>
    <p:sldId id="256" r:id="rId2"/>
    <p:sldId id="307" r:id="rId3"/>
    <p:sldId id="257" r:id="rId4"/>
    <p:sldId id="278" r:id="rId5"/>
    <p:sldId id="277" r:id="rId6"/>
    <p:sldId id="308" r:id="rId7"/>
    <p:sldId id="258" r:id="rId8"/>
    <p:sldId id="259" r:id="rId9"/>
    <p:sldId id="280" r:id="rId10"/>
    <p:sldId id="282" r:id="rId11"/>
    <p:sldId id="283" r:id="rId12"/>
    <p:sldId id="285" r:id="rId13"/>
    <p:sldId id="286" r:id="rId14"/>
    <p:sldId id="284" r:id="rId15"/>
    <p:sldId id="287" r:id="rId16"/>
    <p:sldId id="288" r:id="rId17"/>
    <p:sldId id="289" r:id="rId18"/>
    <p:sldId id="290" r:id="rId19"/>
    <p:sldId id="291" r:id="rId20"/>
    <p:sldId id="294" r:id="rId21"/>
    <p:sldId id="295" r:id="rId22"/>
    <p:sldId id="297" r:id="rId23"/>
    <p:sldId id="296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9" r:id="rId34"/>
    <p:sldId id="310" r:id="rId35"/>
    <p:sldId id="311" r:id="rId36"/>
    <p:sldId id="312" r:id="rId37"/>
    <p:sldId id="276" r:id="rId38"/>
  </p:sldIdLst>
  <p:sldSz cx="9144000" cy="5143500" type="screen16x9"/>
  <p:notesSz cx="6858000" cy="9144000"/>
  <p:embeddedFontLst>
    <p:embeddedFont>
      <p:font typeface="Great Vibes" panose="020B0604020202020204" charset="0"/>
      <p:regular r:id="rId40"/>
    </p:embeddedFont>
    <p:embeddedFont>
      <p:font typeface="Lato" panose="020F0502020204030203" pitchFamily="34" charset="0"/>
      <p:regular r:id="rId41"/>
      <p:bold r:id="rId42"/>
      <p:italic r:id="rId43"/>
      <p:boldItalic r:id="rId44"/>
    </p:embeddedFont>
    <p:embeddedFont>
      <p:font typeface="Montserrat" panose="00000500000000000000" pitchFamily="2" charset="0"/>
      <p:regular r:id="rId45"/>
      <p:bold r:id="rId46"/>
      <p:italic r:id="rId47"/>
      <p:boldItalic r:id="rId48"/>
    </p:embeddedFont>
    <p:embeddedFont>
      <p:font typeface="Open Sans" panose="020B0606030504020204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E708427-55E8-4A05-B02D-BFB741F1D898}">
  <a:tblStyle styleId="{0E708427-55E8-4A05-B02D-BFB741F1D89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5098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6466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63054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63054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2523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5905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05768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63054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63054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52096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1644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09453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51057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3811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94614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23097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47937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60229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115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06111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63054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63054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48908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81014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04701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08811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3548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3547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03009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272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57250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1627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98629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35343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cb9a0b074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cb9a0b074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ed653c988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ed653c988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2589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ed653c9885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ed653c9885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419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2363054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2363054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9717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353535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Open Sans"/>
              <a:buNone/>
              <a:defRPr sz="9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>
            <a:spLocks noGrp="1"/>
          </p:cNvSpPr>
          <p:nvPr>
            <p:ph type="title" hasCustomPrompt="1"/>
          </p:nvPr>
        </p:nvSpPr>
        <p:spPr>
          <a:xfrm>
            <a:off x="714013" y="1316963"/>
            <a:ext cx="644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Great Vibes"/>
                <a:ea typeface="Great Vibes"/>
                <a:cs typeface="Great Vibes"/>
                <a:sym typeface="Great Vib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1"/>
          </p:nvPr>
        </p:nvSpPr>
        <p:spPr>
          <a:xfrm>
            <a:off x="1366323" y="1862196"/>
            <a:ext cx="280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3"/>
          </p:nvPr>
        </p:nvSpPr>
        <p:spPr>
          <a:xfrm>
            <a:off x="1366323" y="1377400"/>
            <a:ext cx="280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4" hasCustomPrompt="1"/>
          </p:nvPr>
        </p:nvSpPr>
        <p:spPr>
          <a:xfrm>
            <a:off x="711838" y="3493013"/>
            <a:ext cx="644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Great Vibes"/>
                <a:ea typeface="Great Vibes"/>
                <a:cs typeface="Great Vibes"/>
                <a:sym typeface="Great Vib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5"/>
          </p:nvPr>
        </p:nvSpPr>
        <p:spPr>
          <a:xfrm>
            <a:off x="1356248" y="4038238"/>
            <a:ext cx="280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6"/>
          </p:nvPr>
        </p:nvSpPr>
        <p:spPr>
          <a:xfrm>
            <a:off x="1356248" y="3553449"/>
            <a:ext cx="2807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7" hasCustomPrompt="1"/>
          </p:nvPr>
        </p:nvSpPr>
        <p:spPr>
          <a:xfrm>
            <a:off x="4970864" y="1316975"/>
            <a:ext cx="644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Great Vibes"/>
                <a:ea typeface="Great Vibes"/>
                <a:cs typeface="Great Vibes"/>
                <a:sym typeface="Great Vib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8"/>
          </p:nvPr>
        </p:nvSpPr>
        <p:spPr>
          <a:xfrm>
            <a:off x="5618209" y="1862208"/>
            <a:ext cx="2811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9"/>
          </p:nvPr>
        </p:nvSpPr>
        <p:spPr>
          <a:xfrm>
            <a:off x="5618209" y="1377400"/>
            <a:ext cx="2811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13" hasCustomPrompt="1"/>
          </p:nvPr>
        </p:nvSpPr>
        <p:spPr>
          <a:xfrm>
            <a:off x="4968689" y="3493025"/>
            <a:ext cx="644400" cy="593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Great Vibes"/>
                <a:ea typeface="Great Vibes"/>
                <a:cs typeface="Great Vibes"/>
                <a:sym typeface="Great Vib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14"/>
          </p:nvPr>
        </p:nvSpPr>
        <p:spPr>
          <a:xfrm>
            <a:off x="5616034" y="4038250"/>
            <a:ext cx="2811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5"/>
          </p:nvPr>
        </p:nvSpPr>
        <p:spPr>
          <a:xfrm>
            <a:off x="5616034" y="3553450"/>
            <a:ext cx="28110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9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90191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Montserrat"/>
              <a:buNone/>
              <a:defRPr sz="3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4" r:id="rId5"/>
    <p:sldLayoutId id="2147483656" r:id="rId6"/>
    <p:sldLayoutId id="2147483657" r:id="rId7"/>
    <p:sldLayoutId id="2147483658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2423764" y="1465135"/>
            <a:ext cx="6331500" cy="9681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E-LEARNING</a:t>
            </a:r>
            <a:br>
              <a:rPr lang="en-US" dirty="0">
                <a:latin typeface="Montserrat"/>
                <a:ea typeface="Montserrat"/>
                <a:cs typeface="Montserrat"/>
                <a:sym typeface="Montserrat"/>
              </a:rPr>
            </a:br>
            <a:endParaRPr sz="14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2371725" y="3406661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MENTORSHIP_PROGRAM</a:t>
            </a:r>
            <a:endParaRPr sz="28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594DA4-8524-5628-1E9A-DD7658631EB9}"/>
              </a:ext>
            </a:extLst>
          </p:cNvPr>
          <p:cNvSpPr txBox="1"/>
          <p:nvPr/>
        </p:nvSpPr>
        <p:spPr>
          <a:xfrm>
            <a:off x="4624039" y="2294751"/>
            <a:ext cx="3635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TAINGUYEN-MEUMOC</a:t>
            </a:r>
            <a:endParaRPr lang="en-US" sz="1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609599" y="614806"/>
            <a:ext cx="2884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2. SIGN 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9F4054-15E1-7AF1-903B-5F5E43095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176" y="845639"/>
            <a:ext cx="4534823" cy="28342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BD80E7-3A3E-C629-3F1C-1B5F1C04F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16" y="1516049"/>
            <a:ext cx="4465707" cy="12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685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609599" y="614806"/>
            <a:ext cx="2884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3. SIGN 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43BDBC-0123-835C-AD31-0CC4CAEEA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566" y="910684"/>
            <a:ext cx="4466434" cy="27915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3DFF67-7548-CE92-F85D-5758DDD4D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93" y="1642429"/>
            <a:ext cx="4465707" cy="12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923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pic>
        <p:nvPicPr>
          <p:cNvPr id="86" name="Google Shape;86;p15" descr="Một miếng băng keo dán ghi chú vào trang trình bày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vi" sz="2500" b="1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-US" sz="2500" b="1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USER</a:t>
            </a:r>
            <a:r>
              <a:rPr lang="vi" sz="2500" b="1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500" b="1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086624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3BF156-4ACC-5FBC-D56C-D3646F250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831" y="1939235"/>
            <a:ext cx="2042337" cy="126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58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609599" y="614806"/>
            <a:ext cx="3204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1. MANAGER PROFILE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C30C9F-AE1E-8F22-2EA4-29CEE87FF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90" y="1672165"/>
            <a:ext cx="4465707" cy="12193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B4AF07-9615-A200-C27C-188A042EE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977" y="0"/>
            <a:ext cx="2863023" cy="5143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55B15E-0989-C110-78AC-0EAEB2219E76}"/>
              </a:ext>
            </a:extLst>
          </p:cNvPr>
          <p:cNvSpPr txBox="1"/>
          <p:nvPr/>
        </p:nvSpPr>
        <p:spPr>
          <a:xfrm>
            <a:off x="520390" y="3174380"/>
            <a:ext cx="5352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SELECT </a:t>
            </a:r>
            <a:r>
              <a:rPr lang="en-US" dirty="0" err="1">
                <a:solidFill>
                  <a:schemeClr val="bg1"/>
                </a:solidFill>
              </a:rPr>
              <a:t>acc.UserName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acc.PassWord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acc.Email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acc.MoreInfo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FROM Account acc</a:t>
            </a:r>
          </a:p>
        </p:txBody>
      </p:sp>
    </p:spTree>
    <p:extLst>
      <p:ext uri="{BB962C8B-B14F-4D97-AF65-F5344CB8AC3E}">
        <p14:creationId xmlns:p14="http://schemas.microsoft.com/office/powerpoint/2010/main" val="2307299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pic>
        <p:nvPicPr>
          <p:cNvPr id="86" name="Google Shape;86;p15" descr="Một miếng băng keo dán ghi chú vào trang trình bày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vi" sz="2500" b="1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-US" sz="2500" b="1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TEACHER</a:t>
            </a:r>
            <a:r>
              <a:rPr lang="vi" sz="2500" b="1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500" b="1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04046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C6BB43-5C4F-9672-7664-F26C7FE51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1297" y="1314341"/>
            <a:ext cx="2141406" cy="251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538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609599" y="614806"/>
            <a:ext cx="3204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1. CREATE COURSE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4FC9B5-23C3-4FB2-D7FF-B25118126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939" y="0"/>
            <a:ext cx="3263462" cy="514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143304-7013-1575-0E52-37F528DEC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341" y="1573470"/>
            <a:ext cx="1425063" cy="13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025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490653" y="597655"/>
            <a:ext cx="3508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2. MANAGE COURSE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E3C907-6EA3-0537-E6EB-E73CD3F4D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363" y="1286191"/>
            <a:ext cx="5780637" cy="27979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3EFF98-395D-AED0-9CF0-3144D8B27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879" y="1218763"/>
            <a:ext cx="1783235" cy="364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06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490653" y="597655"/>
            <a:ext cx="3508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3. MANAGE TEST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EF7DDE-7141-5145-3F07-711D233B5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855" y="1218763"/>
            <a:ext cx="5223677" cy="25429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6CB65A-356E-521C-775E-6319E3ED5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47" y="1663378"/>
            <a:ext cx="3513124" cy="16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68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540A32-DFE3-C674-0E6E-9ABC4B010527}"/>
              </a:ext>
            </a:extLst>
          </p:cNvPr>
          <p:cNvSpPr txBox="1"/>
          <p:nvPr/>
        </p:nvSpPr>
        <p:spPr>
          <a:xfrm>
            <a:off x="3378200" y="463549"/>
            <a:ext cx="2228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2E13F9-5D47-3C76-8F64-4DE38D2301A9}"/>
              </a:ext>
            </a:extLst>
          </p:cNvPr>
          <p:cNvSpPr txBox="1"/>
          <p:nvPr/>
        </p:nvSpPr>
        <p:spPr>
          <a:xfrm>
            <a:off x="996950" y="1473200"/>
            <a:ext cx="3105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I. OUTLINE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4BCA2-D1C7-5229-835E-5D6591D9F6AB}"/>
              </a:ext>
            </a:extLst>
          </p:cNvPr>
          <p:cNvSpPr txBox="1"/>
          <p:nvPr/>
        </p:nvSpPr>
        <p:spPr>
          <a:xfrm>
            <a:off x="5530850" y="1473200"/>
            <a:ext cx="3105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II. ANALYSIS</a:t>
            </a:r>
          </a:p>
        </p:txBody>
      </p:sp>
    </p:spTree>
    <p:extLst>
      <p:ext uri="{BB962C8B-B14F-4D97-AF65-F5344CB8AC3E}">
        <p14:creationId xmlns:p14="http://schemas.microsoft.com/office/powerpoint/2010/main" val="1288917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490653" y="597655"/>
            <a:ext cx="3508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4. MANAGE STUDENT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AA6A09-C3FE-760A-54A3-ED62BE742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629" y="914399"/>
            <a:ext cx="4646713" cy="387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84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490653" y="597655"/>
            <a:ext cx="3508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4. MANAGE STUDENT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0A0F70-02AA-2956-06F8-E87653CB5280}"/>
              </a:ext>
            </a:extLst>
          </p:cNvPr>
          <p:cNvSpPr txBox="1"/>
          <p:nvPr/>
        </p:nvSpPr>
        <p:spPr>
          <a:xfrm>
            <a:off x="5352875" y="1288125"/>
            <a:ext cx="37911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SELECT </a:t>
            </a:r>
            <a:r>
              <a:rPr lang="en-US" dirty="0" err="1">
                <a:solidFill>
                  <a:schemeClr val="bg1"/>
                </a:solidFill>
              </a:rPr>
              <a:t>s.NameStudent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a.Email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c.NameCourse,sa.Status</a:t>
            </a:r>
            <a:r>
              <a:rPr lang="en-US" dirty="0">
                <a:solidFill>
                  <a:schemeClr val="bg1"/>
                </a:solidFill>
              </a:rPr>
              <a:t> ,</a:t>
            </a:r>
            <a:r>
              <a:rPr lang="en-US" dirty="0" err="1">
                <a:solidFill>
                  <a:schemeClr val="bg1"/>
                </a:solidFill>
              </a:rPr>
              <a:t>t.PointTest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FROM Student s</a:t>
            </a:r>
          </a:p>
          <a:p>
            <a:r>
              <a:rPr lang="en-US" dirty="0">
                <a:solidFill>
                  <a:schemeClr val="bg1"/>
                </a:solidFill>
              </a:rPr>
              <a:t>Join Account a on </a:t>
            </a:r>
            <a:r>
              <a:rPr lang="en-US" dirty="0" err="1">
                <a:solidFill>
                  <a:schemeClr val="bg1"/>
                </a:solidFill>
              </a:rPr>
              <a:t>a.IdAccount</a:t>
            </a:r>
            <a:r>
              <a:rPr lang="en-US" dirty="0">
                <a:solidFill>
                  <a:schemeClr val="bg1"/>
                </a:solidFill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s.IdAccount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Join </a:t>
            </a:r>
            <a:r>
              <a:rPr lang="en-US" dirty="0" err="1">
                <a:solidFill>
                  <a:schemeClr val="bg1"/>
                </a:solidFill>
              </a:rPr>
              <a:t>StatusActive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</a:t>
            </a:r>
            <a:r>
              <a:rPr lang="en-US" dirty="0">
                <a:solidFill>
                  <a:schemeClr val="bg1"/>
                </a:solidFill>
              </a:rPr>
              <a:t> on</a:t>
            </a:r>
            <a:r>
              <a:rPr lang="en-US" dirty="0"/>
              <a:t> </a:t>
            </a:r>
            <a:r>
              <a:rPr lang="en-US" dirty="0" err="1">
                <a:solidFill>
                  <a:schemeClr val="bg1"/>
                </a:solidFill>
              </a:rPr>
              <a:t>sa.IdStudent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 err="1">
                <a:solidFill>
                  <a:schemeClr val="bg1"/>
                </a:solidFill>
              </a:rPr>
              <a:t>s.IdStudent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Join Course c on </a:t>
            </a:r>
            <a:r>
              <a:rPr lang="en-US" dirty="0" err="1">
                <a:solidFill>
                  <a:schemeClr val="bg1"/>
                </a:solidFill>
              </a:rPr>
              <a:t>c.IdCourse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 err="1">
                <a:solidFill>
                  <a:schemeClr val="bg1"/>
                </a:solidFill>
              </a:rPr>
              <a:t>sa.IdCourse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Join Test t on </a:t>
            </a:r>
            <a:r>
              <a:rPr lang="en-US" dirty="0" err="1">
                <a:solidFill>
                  <a:schemeClr val="bg1"/>
                </a:solidFill>
              </a:rPr>
              <a:t>t.IdCourse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 err="1">
                <a:solidFill>
                  <a:schemeClr val="bg1"/>
                </a:solidFill>
              </a:rPr>
              <a:t>c.IdCourse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BAB5908-5A70-CBD2-BB05-5BCD8CEAF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26" y="1198245"/>
            <a:ext cx="5182049" cy="319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748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490653" y="597655"/>
            <a:ext cx="3508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5. LIVESTREAM TEACHING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1C3724-7949-F647-7713-751BF67A2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409" y="597655"/>
            <a:ext cx="5549591" cy="416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486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490653" y="597655"/>
            <a:ext cx="3508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5. LIVESTREAM TEACHING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1B42FD-DD45-24B5-3189-FD47D48D39B0}"/>
              </a:ext>
            </a:extLst>
          </p:cNvPr>
          <p:cNvSpPr txBox="1"/>
          <p:nvPr/>
        </p:nvSpPr>
        <p:spPr>
          <a:xfrm>
            <a:off x="5114694" y="1627478"/>
            <a:ext cx="35089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SELECT </a:t>
            </a:r>
            <a:r>
              <a:rPr lang="en-US" dirty="0" err="1">
                <a:solidFill>
                  <a:schemeClr val="bg1"/>
                </a:solidFill>
              </a:rPr>
              <a:t>s.NameCourse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l.NameLesson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v.LinkVideo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v.ReactVideo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v.ViewVideo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FROM Course s</a:t>
            </a:r>
          </a:p>
          <a:p>
            <a:r>
              <a:rPr lang="en-US" dirty="0">
                <a:solidFill>
                  <a:schemeClr val="bg1"/>
                </a:solidFill>
              </a:rPr>
              <a:t>Join Lesson </a:t>
            </a:r>
            <a:r>
              <a:rPr lang="en-US" dirty="0" err="1">
                <a:solidFill>
                  <a:schemeClr val="bg1"/>
                </a:solidFill>
              </a:rPr>
              <a:t>l.IdCourse</a:t>
            </a:r>
            <a:r>
              <a:rPr lang="en-US" dirty="0">
                <a:solidFill>
                  <a:schemeClr val="bg1"/>
                </a:solidFill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s.IdCourse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Join Video v on </a:t>
            </a:r>
            <a:r>
              <a:rPr lang="en-US" dirty="0" err="1">
                <a:solidFill>
                  <a:schemeClr val="bg1"/>
                </a:solidFill>
              </a:rPr>
              <a:t>v.IdLesson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 err="1">
                <a:solidFill>
                  <a:schemeClr val="bg1"/>
                </a:solidFill>
              </a:rPr>
              <a:t>l.IdLesson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DF0866-041F-C4A8-1418-245645C05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98" y="1485566"/>
            <a:ext cx="3596952" cy="340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5246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490653" y="597655"/>
            <a:ext cx="35089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5. LIVESTREAM TEACHING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1B42FD-DD45-24B5-3189-FD47D48D39B0}"/>
              </a:ext>
            </a:extLst>
          </p:cNvPr>
          <p:cNvSpPr txBox="1"/>
          <p:nvPr/>
        </p:nvSpPr>
        <p:spPr>
          <a:xfrm>
            <a:off x="5114694" y="1627478"/>
            <a:ext cx="35089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SELECT </a:t>
            </a:r>
            <a:r>
              <a:rPr lang="en-US" dirty="0" err="1">
                <a:solidFill>
                  <a:schemeClr val="bg1"/>
                </a:solidFill>
              </a:rPr>
              <a:t>a.Username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c.Content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c.CreatedAt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FROM Video v</a:t>
            </a:r>
          </a:p>
          <a:p>
            <a:r>
              <a:rPr lang="en-US" dirty="0">
                <a:solidFill>
                  <a:schemeClr val="bg1"/>
                </a:solidFill>
              </a:rPr>
              <a:t>Join Chat c on </a:t>
            </a:r>
            <a:r>
              <a:rPr lang="en-US" dirty="0" err="1">
                <a:solidFill>
                  <a:schemeClr val="bg1"/>
                </a:solidFill>
              </a:rPr>
              <a:t>c.IdVideo</a:t>
            </a:r>
            <a:r>
              <a:rPr lang="en-US" dirty="0">
                <a:solidFill>
                  <a:schemeClr val="bg1"/>
                </a:solidFill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v.IdVideo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Join Account a on </a:t>
            </a:r>
            <a:r>
              <a:rPr lang="en-US" dirty="0" err="1">
                <a:solidFill>
                  <a:schemeClr val="bg1"/>
                </a:solidFill>
              </a:rPr>
              <a:t>a.Account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 err="1">
                <a:solidFill>
                  <a:schemeClr val="bg1"/>
                </a:solidFill>
              </a:rPr>
              <a:t>c.IdAccount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WHERE </a:t>
            </a:r>
            <a:r>
              <a:rPr lang="en-US" dirty="0" err="1">
                <a:solidFill>
                  <a:schemeClr val="bg1"/>
                </a:solidFill>
              </a:rPr>
              <a:t>v.IsLive</a:t>
            </a:r>
            <a:r>
              <a:rPr lang="en-US" dirty="0">
                <a:solidFill>
                  <a:schemeClr val="bg1"/>
                </a:solidFill>
              </a:rPr>
              <a:t>=true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DEF502-1D41-19E7-E6FD-FA4E15FAA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88" y="1528063"/>
            <a:ext cx="3154953" cy="301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69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pic>
        <p:nvPicPr>
          <p:cNvPr id="86" name="Google Shape;86;p15" descr="Một miếng băng keo dán ghi chú vào trang trình bày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vi" sz="2500" b="1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-US" sz="2500" b="1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Student</a:t>
            </a:r>
            <a:endParaRPr sz="2500" b="1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39975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99A062-9263-B27E-54B9-4061ED68F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177" y="1291479"/>
            <a:ext cx="2377646" cy="256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2904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609599" y="614806"/>
            <a:ext cx="3204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1. BUY COURSE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7B0E8E-89DC-FB9C-72CF-48728162E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755" y="374650"/>
            <a:ext cx="4363895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499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609599" y="614806"/>
            <a:ext cx="3204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1. BUY COURSE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425794-2551-DB60-D11E-15F8E037FBCD}"/>
              </a:ext>
            </a:extLst>
          </p:cNvPr>
          <p:cNvSpPr txBox="1"/>
          <p:nvPr/>
        </p:nvSpPr>
        <p:spPr>
          <a:xfrm>
            <a:off x="4637325" y="1678278"/>
            <a:ext cx="38388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SELECT </a:t>
            </a:r>
            <a:r>
              <a:rPr lang="en-US" dirty="0" err="1">
                <a:solidFill>
                  <a:schemeClr val="bg1"/>
                </a:solidFill>
              </a:rPr>
              <a:t>c.NameCourse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c.PriceCourse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pm.IdPayment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pm.SeriPayment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bcTotalPrice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FROM Student s</a:t>
            </a:r>
          </a:p>
          <a:p>
            <a:r>
              <a:rPr lang="en-US" dirty="0">
                <a:solidFill>
                  <a:schemeClr val="bg1"/>
                </a:solidFill>
              </a:rPr>
              <a:t>Join </a:t>
            </a:r>
            <a:r>
              <a:rPr lang="en-US" dirty="0" err="1">
                <a:solidFill>
                  <a:schemeClr val="bg1"/>
                </a:solidFill>
              </a:rPr>
              <a:t>PaymentMethod</a:t>
            </a:r>
            <a:r>
              <a:rPr lang="en-US" dirty="0">
                <a:solidFill>
                  <a:schemeClr val="bg1"/>
                </a:solidFill>
              </a:rPr>
              <a:t> pm on </a:t>
            </a:r>
            <a:r>
              <a:rPr lang="en-US" dirty="0" err="1">
                <a:solidFill>
                  <a:schemeClr val="bg1"/>
                </a:solidFill>
              </a:rPr>
              <a:t>pm.IdStudent</a:t>
            </a:r>
            <a:r>
              <a:rPr lang="en-US" dirty="0">
                <a:solidFill>
                  <a:schemeClr val="bg1"/>
                </a:solidFill>
              </a:rPr>
              <a:t> on </a:t>
            </a:r>
            <a:r>
              <a:rPr lang="en-US" dirty="0" err="1">
                <a:solidFill>
                  <a:schemeClr val="bg1"/>
                </a:solidFill>
              </a:rPr>
              <a:t>s.IdStudent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Join </a:t>
            </a:r>
            <a:r>
              <a:rPr lang="en-US" dirty="0" err="1">
                <a:solidFill>
                  <a:schemeClr val="bg1"/>
                </a:solidFill>
              </a:rPr>
              <a:t>BillCourse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bc</a:t>
            </a:r>
            <a:r>
              <a:rPr lang="en-US" dirty="0">
                <a:solidFill>
                  <a:schemeClr val="bg1"/>
                </a:solidFill>
              </a:rPr>
              <a:t> on </a:t>
            </a:r>
            <a:r>
              <a:rPr lang="en-US" dirty="0" err="1">
                <a:solidFill>
                  <a:schemeClr val="bg1"/>
                </a:solidFill>
              </a:rPr>
              <a:t>bc.IdStudent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 err="1">
                <a:solidFill>
                  <a:schemeClr val="bg1"/>
                </a:solidFill>
              </a:rPr>
              <a:t>s.IdStudent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Join Course c on </a:t>
            </a:r>
            <a:r>
              <a:rPr lang="en-US" dirty="0" err="1">
                <a:solidFill>
                  <a:schemeClr val="bg1"/>
                </a:solidFill>
              </a:rPr>
              <a:t>c.IdCourse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 err="1">
                <a:solidFill>
                  <a:schemeClr val="bg1"/>
                </a:solidFill>
              </a:rPr>
              <a:t>bc.IdCourse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20775BA-C9EC-8A72-F516-D61831782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23" y="1356238"/>
            <a:ext cx="3345470" cy="281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91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609599" y="614806"/>
            <a:ext cx="3204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2. STUDY COURSE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CE1EB34-9B09-2BDE-2A59-F8592029E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710" y="398905"/>
            <a:ext cx="3095247" cy="444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69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 idx="4294967295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600" dirty="0">
                <a:solidFill>
                  <a:schemeClr val="dk1"/>
                </a:solidFill>
              </a:rPr>
              <a:t>I. OUTLINE</a:t>
            </a:r>
            <a:endParaRPr sz="24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0" name="Google Shape;80;p14" descr="Cuốn sách có tên, &quot;Made To Stick,&quot; được đặt dựng đứ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776" y="2804500"/>
            <a:ext cx="1572275" cy="20513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344A42-F4C8-FFB4-CE4D-301010A471FA}"/>
              </a:ext>
            </a:extLst>
          </p:cNvPr>
          <p:cNvSpPr txBox="1"/>
          <p:nvPr/>
        </p:nvSpPr>
        <p:spPr>
          <a:xfrm>
            <a:off x="996950" y="1701595"/>
            <a:ext cx="3105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1. USE CASE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EBFAD-9758-EB69-13A0-07A271B30BBE}"/>
              </a:ext>
            </a:extLst>
          </p:cNvPr>
          <p:cNvSpPr txBox="1"/>
          <p:nvPr/>
        </p:nvSpPr>
        <p:spPr>
          <a:xfrm>
            <a:off x="996950" y="2495860"/>
            <a:ext cx="3105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2. DATABASE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609599" y="614806"/>
            <a:ext cx="3204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2. STUDY COURSE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5CBADD-6622-80A4-38C7-B1EF81FD58A4}"/>
              </a:ext>
            </a:extLst>
          </p:cNvPr>
          <p:cNvSpPr txBox="1"/>
          <p:nvPr/>
        </p:nvSpPr>
        <p:spPr>
          <a:xfrm>
            <a:off x="4637324" y="1678278"/>
            <a:ext cx="404312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SELECT </a:t>
            </a:r>
            <a:r>
              <a:rPr lang="en-US" dirty="0" err="1">
                <a:solidFill>
                  <a:schemeClr val="bg1"/>
                </a:solidFill>
              </a:rPr>
              <a:t>c.NameCourse</a:t>
            </a:r>
            <a:r>
              <a:rPr lang="en-US" dirty="0">
                <a:solidFill>
                  <a:schemeClr val="bg1"/>
                </a:solidFill>
              </a:rPr>
              <a:t> , </a:t>
            </a:r>
            <a:r>
              <a:rPr lang="en-US" dirty="0" err="1">
                <a:solidFill>
                  <a:schemeClr val="bg1"/>
                </a:solidFill>
              </a:rPr>
              <a:t>l.NameLesson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l.Content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v.LinkVideo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v.ReactVideo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v.ViewVideo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s.NameStudent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t.NameTeacher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cm.Content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cm.CreatedAt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FROM Course c</a:t>
            </a:r>
          </a:p>
          <a:p>
            <a:r>
              <a:rPr lang="en-US" dirty="0">
                <a:solidFill>
                  <a:schemeClr val="bg1"/>
                </a:solidFill>
              </a:rPr>
              <a:t>Join Lesson l on </a:t>
            </a:r>
            <a:r>
              <a:rPr lang="en-US" dirty="0" err="1">
                <a:solidFill>
                  <a:schemeClr val="bg1"/>
                </a:solidFill>
              </a:rPr>
              <a:t>l.IdCourse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 err="1">
                <a:solidFill>
                  <a:schemeClr val="bg1"/>
                </a:solidFill>
              </a:rPr>
              <a:t>c.IdCourse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</a:rPr>
              <a:t>Join Video v on </a:t>
            </a:r>
            <a:r>
              <a:rPr lang="en-US" dirty="0" err="1">
                <a:solidFill>
                  <a:schemeClr val="bg1"/>
                </a:solidFill>
              </a:rPr>
              <a:t>v.IdLesson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 err="1">
                <a:solidFill>
                  <a:schemeClr val="bg1"/>
                </a:solidFill>
              </a:rPr>
              <a:t>l.IdLesson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Join Comment cm on </a:t>
            </a:r>
            <a:r>
              <a:rPr lang="en-US" dirty="0" err="1">
                <a:solidFill>
                  <a:schemeClr val="bg1"/>
                </a:solidFill>
              </a:rPr>
              <a:t>cm.IdVideo</a:t>
            </a:r>
            <a:r>
              <a:rPr lang="en-US" dirty="0">
                <a:solidFill>
                  <a:schemeClr val="bg1"/>
                </a:solidFill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v.IdVideo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Join Account a on </a:t>
            </a:r>
            <a:r>
              <a:rPr lang="en-US" dirty="0" err="1">
                <a:solidFill>
                  <a:schemeClr val="bg1"/>
                </a:solidFill>
              </a:rPr>
              <a:t>a.IdAccount</a:t>
            </a:r>
            <a:r>
              <a:rPr lang="en-US" dirty="0">
                <a:solidFill>
                  <a:schemeClr val="bg1"/>
                </a:solidFill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cm.IdAccount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Join Student s on </a:t>
            </a:r>
            <a:r>
              <a:rPr lang="en-US" dirty="0" err="1">
                <a:solidFill>
                  <a:schemeClr val="bg1"/>
                </a:solidFill>
              </a:rPr>
              <a:t>s.IdAccount</a:t>
            </a:r>
            <a:r>
              <a:rPr lang="en-US" dirty="0">
                <a:solidFill>
                  <a:schemeClr val="bg1"/>
                </a:solidFill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a.IdAccount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Join Teacher t on </a:t>
            </a:r>
            <a:r>
              <a:rPr lang="en-US" dirty="0" err="1">
                <a:solidFill>
                  <a:schemeClr val="bg1"/>
                </a:solidFill>
              </a:rPr>
              <a:t>t.IdAccount</a:t>
            </a:r>
            <a:r>
              <a:rPr lang="en-US" dirty="0">
                <a:solidFill>
                  <a:schemeClr val="bg1"/>
                </a:solidFill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s.IdAccount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A742B2-38B1-F7CC-C769-31BB3755D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38" y="1168400"/>
            <a:ext cx="3858687" cy="349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981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609598" y="614806"/>
            <a:ext cx="3962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3. 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9C0A3B-65CD-88AE-0D32-A21095D8BE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130" y="1351753"/>
            <a:ext cx="5122662" cy="2756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F4F430-891E-9729-C169-D56CE8CF9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577" y="1180303"/>
            <a:ext cx="3299746" cy="212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4310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609598" y="614806"/>
            <a:ext cx="3962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3. TEST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60AED6-57D8-D606-34FB-FED90A135DEB}"/>
              </a:ext>
            </a:extLst>
          </p:cNvPr>
          <p:cNvSpPr txBox="1"/>
          <p:nvPr/>
        </p:nvSpPr>
        <p:spPr>
          <a:xfrm>
            <a:off x="1684574" y="2924028"/>
            <a:ext cx="40431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SELECT </a:t>
            </a:r>
            <a:r>
              <a:rPr lang="en-US" dirty="0" err="1">
                <a:solidFill>
                  <a:schemeClr val="bg1"/>
                </a:solidFill>
              </a:rPr>
              <a:t>c.Namecourse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t.DetailExam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t.DateTest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dt.Content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FROM Student s</a:t>
            </a:r>
          </a:p>
          <a:p>
            <a:r>
              <a:rPr lang="en-US" dirty="0">
                <a:solidFill>
                  <a:schemeClr val="bg1"/>
                </a:solidFill>
              </a:rPr>
              <a:t>Join </a:t>
            </a:r>
            <a:r>
              <a:rPr lang="en-US" dirty="0" err="1">
                <a:solidFill>
                  <a:schemeClr val="bg1"/>
                </a:solidFill>
              </a:rPr>
              <a:t>DetailTest</a:t>
            </a:r>
            <a:r>
              <a:rPr lang="en-US" dirty="0">
                <a:solidFill>
                  <a:schemeClr val="bg1"/>
                </a:solidFill>
              </a:rPr>
              <a:t> dt on </a:t>
            </a:r>
            <a:r>
              <a:rPr lang="en-US" dirty="0" err="1">
                <a:solidFill>
                  <a:schemeClr val="bg1"/>
                </a:solidFill>
              </a:rPr>
              <a:t>dt.IdStudent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 err="1">
                <a:solidFill>
                  <a:schemeClr val="bg1"/>
                </a:solidFill>
              </a:rPr>
              <a:t>s.IdStudent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Join Test t on </a:t>
            </a:r>
            <a:r>
              <a:rPr lang="en-US" dirty="0" err="1">
                <a:solidFill>
                  <a:schemeClr val="bg1"/>
                </a:solidFill>
              </a:rPr>
              <a:t>t.IdTest</a:t>
            </a:r>
            <a:r>
              <a:rPr lang="en-US" dirty="0">
                <a:solidFill>
                  <a:schemeClr val="bg1"/>
                </a:solidFill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dt.IdTest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Join Course c on </a:t>
            </a:r>
            <a:r>
              <a:rPr lang="en-US" dirty="0" err="1">
                <a:solidFill>
                  <a:schemeClr val="bg1"/>
                </a:solidFill>
              </a:rPr>
              <a:t>c.IdCourse</a:t>
            </a:r>
            <a:r>
              <a:rPr lang="en-US" dirty="0">
                <a:solidFill>
                  <a:schemeClr val="bg1"/>
                </a:solidFill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t.IdCourse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320343-6E86-BD2B-50E8-69F0CCF48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768" y="1173408"/>
            <a:ext cx="5060118" cy="16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10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609598" y="614806"/>
            <a:ext cx="3962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4. REVIEW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F0006C-FABA-6283-F022-044A9FF51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65" y="1312199"/>
            <a:ext cx="3012362" cy="32989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87CADD-F957-ECDB-BB28-919738112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022" y="1532276"/>
            <a:ext cx="5520998" cy="169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5899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609598" y="614806"/>
            <a:ext cx="3962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4. REVIEW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2DB064-EC71-975A-4A3D-3D9E3B64F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28" y="1260996"/>
            <a:ext cx="2591025" cy="26215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B807E96-A98C-13D8-2CFA-EB307A8DEB02}"/>
              </a:ext>
            </a:extLst>
          </p:cNvPr>
          <p:cNvSpPr txBox="1"/>
          <p:nvPr/>
        </p:nvSpPr>
        <p:spPr>
          <a:xfrm>
            <a:off x="4167579" y="1719696"/>
            <a:ext cx="40431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SELECT </a:t>
            </a:r>
            <a:r>
              <a:rPr lang="en-US" dirty="0" err="1">
                <a:solidFill>
                  <a:schemeClr val="bg1"/>
                </a:solidFill>
              </a:rPr>
              <a:t>s.NameStudent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r.Content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r.Rating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r.CreateAt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FROM Student s</a:t>
            </a:r>
          </a:p>
          <a:p>
            <a:r>
              <a:rPr lang="en-US" dirty="0">
                <a:solidFill>
                  <a:schemeClr val="bg1"/>
                </a:solidFill>
              </a:rPr>
              <a:t>Join Review r on </a:t>
            </a:r>
            <a:r>
              <a:rPr lang="en-US" dirty="0" err="1">
                <a:solidFill>
                  <a:schemeClr val="bg1"/>
                </a:solidFill>
              </a:rPr>
              <a:t>r.IdStudent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 err="1">
                <a:solidFill>
                  <a:schemeClr val="bg1"/>
                </a:solidFill>
              </a:rPr>
              <a:t>s.IdStudent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Join Course  c on </a:t>
            </a:r>
            <a:r>
              <a:rPr lang="en-US" dirty="0" err="1">
                <a:solidFill>
                  <a:schemeClr val="bg1"/>
                </a:solidFill>
              </a:rPr>
              <a:t>c.IdCourse</a:t>
            </a:r>
            <a:r>
              <a:rPr lang="en-US" dirty="0">
                <a:solidFill>
                  <a:schemeClr val="bg1"/>
                </a:solidFill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r.IdCourse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541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364272" y="562767"/>
            <a:ext cx="3739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5. TRACK </a:t>
            </a:r>
          </a:p>
          <a:p>
            <a:r>
              <a:rPr lang="en-US" sz="2400" b="1" u="sng" dirty="0">
                <a:solidFill>
                  <a:schemeClr val="bg1"/>
                </a:solidFill>
              </a:rPr>
              <a:t>LEARNING PROGRESS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C5E5F2-DEC9-4BD8-22EF-EADD7E051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1955" y="0"/>
            <a:ext cx="519257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5901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364272" y="562767"/>
            <a:ext cx="37393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5. TRACK </a:t>
            </a:r>
          </a:p>
          <a:p>
            <a:r>
              <a:rPr lang="en-US" sz="2400" b="1" u="sng" dirty="0">
                <a:solidFill>
                  <a:schemeClr val="bg1"/>
                </a:solidFill>
              </a:rPr>
              <a:t>LEARNING PROGRESS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5BE948-0B43-18FB-91E5-D9F0B68F2862}"/>
              </a:ext>
            </a:extLst>
          </p:cNvPr>
          <p:cNvSpPr txBox="1"/>
          <p:nvPr/>
        </p:nvSpPr>
        <p:spPr>
          <a:xfrm>
            <a:off x="4167579" y="1719696"/>
            <a:ext cx="40431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SELECT </a:t>
            </a:r>
            <a:r>
              <a:rPr lang="en-US" dirty="0" err="1">
                <a:solidFill>
                  <a:schemeClr val="bg1"/>
                </a:solidFill>
              </a:rPr>
              <a:t>c.NameCourse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tl.ProgressValue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tl.LastStudying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FROM Student s</a:t>
            </a:r>
          </a:p>
          <a:p>
            <a:r>
              <a:rPr lang="en-US" dirty="0">
                <a:solidFill>
                  <a:schemeClr val="bg1"/>
                </a:solidFill>
              </a:rPr>
              <a:t>Join </a:t>
            </a:r>
            <a:r>
              <a:rPr lang="en-US" dirty="0" err="1">
                <a:solidFill>
                  <a:schemeClr val="bg1"/>
                </a:solidFill>
              </a:rPr>
              <a:t>TrackLearning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tl</a:t>
            </a:r>
            <a:r>
              <a:rPr lang="en-US" dirty="0">
                <a:solidFill>
                  <a:schemeClr val="bg1"/>
                </a:solidFill>
              </a:rPr>
              <a:t> on </a:t>
            </a:r>
            <a:r>
              <a:rPr lang="en-US" dirty="0" err="1">
                <a:solidFill>
                  <a:schemeClr val="bg1"/>
                </a:solidFill>
              </a:rPr>
              <a:t>tl.IdStudent</a:t>
            </a:r>
            <a:r>
              <a:rPr lang="en-US" dirty="0">
                <a:solidFill>
                  <a:schemeClr val="bg1"/>
                </a:solidFill>
              </a:rPr>
              <a:t>=</a:t>
            </a:r>
            <a:r>
              <a:rPr lang="en-US" dirty="0" err="1">
                <a:solidFill>
                  <a:schemeClr val="bg1"/>
                </a:solidFill>
              </a:rPr>
              <a:t>s.IdStudent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Join Course c on </a:t>
            </a:r>
            <a:r>
              <a:rPr lang="en-US" dirty="0" err="1">
                <a:solidFill>
                  <a:schemeClr val="bg1"/>
                </a:solidFill>
              </a:rPr>
              <a:t>c.IdCourse</a:t>
            </a:r>
            <a:r>
              <a:rPr lang="en-US" dirty="0">
                <a:solidFill>
                  <a:schemeClr val="bg1"/>
                </a:solidFill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r.IdCourse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F637EB-5373-BCA4-1BEA-E692A075D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81" y="1721220"/>
            <a:ext cx="2476715" cy="190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394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3" descr="Một miếng băng keo dán ghi chú vào trang trình bày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3"/>
          <p:cNvSpPr txBox="1"/>
          <p:nvPr/>
        </p:nvSpPr>
        <p:spPr>
          <a:xfrm>
            <a:off x="2658700" y="814400"/>
            <a:ext cx="416755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THANKS FOR READING</a:t>
            </a:r>
            <a:endParaRPr sz="2400" b="1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490D1E-62A5-685B-5FAA-DCFBE843C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619" y="0"/>
            <a:ext cx="46727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376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4948E2-6BDF-E287-8398-186A400E4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47"/>
            <a:ext cx="9144000" cy="513240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 idx="4294967295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3600" dirty="0">
                <a:solidFill>
                  <a:schemeClr val="dk1"/>
                </a:solidFill>
              </a:rPr>
              <a:t>II. ANALYSIS</a:t>
            </a:r>
            <a:endParaRPr sz="24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0" name="Google Shape;80;p14" descr="Cuốn sách có tên, &quot;Made To Stick,&quot; được đặt dựng đứ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3776" y="2804500"/>
            <a:ext cx="1572275" cy="20513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344A42-F4C8-FFB4-CE4D-301010A471FA}"/>
              </a:ext>
            </a:extLst>
          </p:cNvPr>
          <p:cNvSpPr txBox="1"/>
          <p:nvPr/>
        </p:nvSpPr>
        <p:spPr>
          <a:xfrm>
            <a:off x="1035050" y="1525310"/>
            <a:ext cx="3105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1. ANONYMOUS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1EBFAD-9758-EB69-13A0-07A271B30BBE}"/>
              </a:ext>
            </a:extLst>
          </p:cNvPr>
          <p:cNvSpPr txBox="1"/>
          <p:nvPr/>
        </p:nvSpPr>
        <p:spPr>
          <a:xfrm>
            <a:off x="1035050" y="2048530"/>
            <a:ext cx="3105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2. USER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5E7DF4-9A08-DBD9-BC67-437A62293850}"/>
              </a:ext>
            </a:extLst>
          </p:cNvPr>
          <p:cNvSpPr txBox="1"/>
          <p:nvPr/>
        </p:nvSpPr>
        <p:spPr>
          <a:xfrm>
            <a:off x="1035050" y="2542890"/>
            <a:ext cx="3105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3. TEACHER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B6E1F8-7829-477E-F6AE-0591EFC7A756}"/>
              </a:ext>
            </a:extLst>
          </p:cNvPr>
          <p:cNvSpPr txBox="1"/>
          <p:nvPr/>
        </p:nvSpPr>
        <p:spPr>
          <a:xfrm>
            <a:off x="1035050" y="3066110"/>
            <a:ext cx="3105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4. STUDENT</a:t>
            </a:r>
          </a:p>
        </p:txBody>
      </p:sp>
    </p:spTree>
    <p:extLst>
      <p:ext uri="{BB962C8B-B14F-4D97-AF65-F5344CB8AC3E}">
        <p14:creationId xmlns:p14="http://schemas.microsoft.com/office/powerpoint/2010/main" val="873742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 descr="Một miếng băng keo dán ghi chú vào trang trình bày"/>
          <p:cNvPicPr preferRelativeResize="0"/>
          <p:nvPr/>
        </p:nvPicPr>
        <p:blipFill rotWithShape="1">
          <a:blip r:embed="rId4">
            <a:alphaModFix/>
          </a:blip>
          <a:srcRect l="9244" t="5926" r="2118" b="10011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" sz="2500" b="1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1.</a:t>
            </a:r>
            <a:r>
              <a:rPr lang="en-US" sz="2500" b="1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ANONYMOUS</a:t>
            </a:r>
            <a:r>
              <a:rPr lang="vi" sz="2500" b="1" dirty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500" b="1" dirty="0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FEF333-06E5-903C-932F-D78298542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418" y="1520099"/>
            <a:ext cx="2347163" cy="210330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83A18-EC59-3D15-2755-8E9E206A0096}"/>
              </a:ext>
            </a:extLst>
          </p:cNvPr>
          <p:cNvSpPr txBox="1"/>
          <p:nvPr/>
        </p:nvSpPr>
        <p:spPr>
          <a:xfrm>
            <a:off x="609599" y="614806"/>
            <a:ext cx="2884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bg1"/>
                </a:solidFill>
              </a:rPr>
              <a:t>1. VIEW COURSE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E40B0F-0552-AC8A-9627-563045416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481" y="0"/>
            <a:ext cx="3327332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E81527-F0F3-9421-98FB-A8F9E977F21B}"/>
              </a:ext>
            </a:extLst>
          </p:cNvPr>
          <p:cNvSpPr txBox="1"/>
          <p:nvPr/>
        </p:nvSpPr>
        <p:spPr>
          <a:xfrm>
            <a:off x="1655292" y="1601066"/>
            <a:ext cx="37373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SELECT </a:t>
            </a:r>
            <a:r>
              <a:rPr lang="en-US" sz="2400" dirty="0" err="1">
                <a:solidFill>
                  <a:schemeClr val="bg1"/>
                </a:solidFill>
              </a:rPr>
              <a:t>c.NameLesson</a:t>
            </a:r>
            <a:r>
              <a:rPr lang="en-US" sz="2400" dirty="0">
                <a:solidFill>
                  <a:schemeClr val="bg1"/>
                </a:solidFill>
              </a:rPr>
              <a:t> , </a:t>
            </a:r>
            <a:r>
              <a:rPr lang="en-US" sz="2400" dirty="0" err="1">
                <a:solidFill>
                  <a:schemeClr val="bg1"/>
                </a:solidFill>
              </a:rPr>
              <a:t>c.PriceLesson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c.RatingValue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FROM Course c</a:t>
            </a:r>
          </a:p>
          <a:p>
            <a:r>
              <a:rPr lang="en-US" sz="2400" dirty="0">
                <a:solidFill>
                  <a:schemeClr val="bg1"/>
                </a:solidFill>
              </a:rPr>
              <a:t>WHERE </a:t>
            </a:r>
            <a:r>
              <a:rPr lang="en-US" sz="2400" dirty="0" err="1">
                <a:solidFill>
                  <a:schemeClr val="bg1"/>
                </a:solidFill>
              </a:rPr>
              <a:t>RatingValue</a:t>
            </a:r>
            <a:r>
              <a:rPr lang="en-US" sz="2400" dirty="0">
                <a:solidFill>
                  <a:schemeClr val="bg1"/>
                </a:solidFill>
              </a:rPr>
              <a:t> &gt;4.4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97EADC-B4CA-A599-A869-F4254BE0E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683" y="1684999"/>
            <a:ext cx="1325995" cy="140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355468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623</Words>
  <Application>Microsoft Office PowerPoint</Application>
  <PresentationFormat>On-screen Show (16:9)</PresentationFormat>
  <Paragraphs>89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Open Sans</vt:lpstr>
      <vt:lpstr>Montserrat</vt:lpstr>
      <vt:lpstr>Arial</vt:lpstr>
      <vt:lpstr>Lato</vt:lpstr>
      <vt:lpstr>Great Vibes</vt:lpstr>
      <vt:lpstr>Swiss</vt:lpstr>
      <vt:lpstr>E-LEARNING </vt:lpstr>
      <vt:lpstr>PowerPoint Presentation</vt:lpstr>
      <vt:lpstr>I. OUTLINE</vt:lpstr>
      <vt:lpstr>PowerPoint Presentation</vt:lpstr>
      <vt:lpstr>PowerPoint Presentation</vt:lpstr>
      <vt:lpstr>II.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E-LEARNING </dc:title>
  <cp:lastModifiedBy>Tai Nguyen</cp:lastModifiedBy>
  <cp:revision>8</cp:revision>
  <dcterms:modified xsi:type="dcterms:W3CDTF">2024-04-23T09:37:54Z</dcterms:modified>
</cp:coreProperties>
</file>